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1" r:id="rId2"/>
    <p:sldId id="256" r:id="rId3"/>
    <p:sldId id="257" r:id="rId4"/>
    <p:sldId id="272" r:id="rId5"/>
    <p:sldId id="258" r:id="rId6"/>
    <p:sldId id="259" r:id="rId7"/>
    <p:sldId id="264" r:id="rId8"/>
    <p:sldId id="265" r:id="rId9"/>
    <p:sldId id="266" r:id="rId10"/>
    <p:sldId id="260" r:id="rId11"/>
    <p:sldId id="261" r:id="rId12"/>
    <p:sldId id="262" r:id="rId13"/>
    <p:sldId id="268" r:id="rId14"/>
    <p:sldId id="270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2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89643" autoAdjust="0"/>
  </p:normalViewPr>
  <p:slideViewPr>
    <p:cSldViewPr snapToGrid="0" snapToObjects="1">
      <p:cViewPr varScale="1">
        <p:scale>
          <a:sx n="56" d="100"/>
          <a:sy n="56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250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76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42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5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6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2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1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8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3518"/>
            <a:ext cx="14630400" cy="8333118"/>
          </a:xfrm>
          <a:prstGeom prst="rect">
            <a:avLst/>
          </a:prstGeom>
          <a:solidFill>
            <a:schemeClr val="bg1">
              <a:alpha val="75000"/>
            </a:schemeClr>
          </a:solidFill>
          <a:ln/>
        </p:spPr>
      </p:sp>
      <p:sp>
        <p:nvSpPr>
          <p:cNvPr id="7" name="Shape 3"/>
          <p:cNvSpPr/>
          <p:nvPr/>
        </p:nvSpPr>
        <p:spPr>
          <a:xfrm>
            <a:off x="63195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3849701" y="2684609"/>
            <a:ext cx="7758449" cy="1090672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vi-VN" sz="800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  <a:endParaRPr lang="en-US" sz="8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200183" y="4361257"/>
            <a:ext cx="4230032" cy="1487399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viên: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Phú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endParaRPr lang="vi-VN" sz="24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799"/>
              </a:lnSpc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Mã sinh viên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vi-V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2020600052</a:t>
            </a:r>
          </a:p>
          <a:p>
            <a:pPr algn="just">
              <a:lnSpc>
                <a:spcPts val="2799"/>
              </a:lnSpc>
            </a:pP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vi-V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ThS. Nguyễn Tuấn Tú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103518"/>
            <a:ext cx="14630399" cy="211888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20" y="439068"/>
            <a:ext cx="1194505" cy="119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2"/>
          <p:cNvSpPr/>
          <p:nvPr/>
        </p:nvSpPr>
        <p:spPr>
          <a:xfrm>
            <a:off x="5856653" y="644332"/>
            <a:ext cx="5374520" cy="989241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vi-V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Công Nghiệp Hà Nội</a:t>
            </a:r>
          </a:p>
          <a:p>
            <a:pPr algn="just">
              <a:lnSpc>
                <a:spcPts val="2799"/>
              </a:lnSpc>
            </a:pPr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968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5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Kiến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trúc hệ thống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Giao diện người dùng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Xây dựng bằng ReactJS, đáp ứng tốt trên các thiết bị.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API Server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Xây dựng bằng NodeJS, cung cấp các điểm cuối để truy cập dữ liệu.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Cơ sở dữ liệu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Sử dụng MongoDB để lưu trữ thông tin sản phẩm, đơn hàng và khách hàng.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426350" y="1076206"/>
            <a:ext cx="752374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6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Tính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năng chính của website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820" y="3190571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21820" y="3968169"/>
            <a:ext cx="223337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Quản lý sản phẩm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21820" y="4795772"/>
            <a:ext cx="223337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Thêm, chỉnh sửa, xóa các sản phẩm trang sức.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878" y="317075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81878" y="3948351"/>
            <a:ext cx="223349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Giỏ hàng và thanh toán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081878" y="4775954"/>
            <a:ext cx="2233493" cy="1878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Thêm sản phẩm vào giỏ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, 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thanh </a:t>
            </a: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toán 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đơn 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hàng trực </a:t>
            </a:r>
            <a:r>
              <a:rPr lang="vi-VN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tuyến qua mã qr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22" y="317075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88222" y="3948351"/>
            <a:ext cx="22333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Quản lý tài khoản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188222" y="4428768"/>
            <a:ext cx="2233374" cy="16164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Đăng ký, đăng nhập, quản lý thông tin cá nhân.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2681" y="317075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492681" y="3948351"/>
            <a:ext cx="223349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Lịch sử đơn 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0492681" y="4428768"/>
            <a:ext cx="223349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Xem lại các đơn hàng đã mua và trạng thái hiện tại.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833199" y="2309242"/>
            <a:ext cx="4542115" cy="2036683"/>
          </a:xfrm>
          <a:prstGeom prst="roundRect">
            <a:avLst>
              <a:gd name="adj" fmla="val 1963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8230" y="2554272"/>
            <a:ext cx="291988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Tăng trưởng doanh thu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78230" y="3034690"/>
            <a:ext cx="429708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Với thiết kế hấp dẫn và trải nghiệm mua sắm tuyệt vời, doanh thu bán hàng tăng đáng kể.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597485" y="2309242"/>
            <a:ext cx="4542115" cy="2036683"/>
          </a:xfrm>
          <a:prstGeom prst="roundRect">
            <a:avLst>
              <a:gd name="adj" fmla="val 19638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842516" y="2554272"/>
            <a:ext cx="332863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Tăng số lượng khách 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42516" y="3034690"/>
            <a:ext cx="405205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Tính năng quản lý tài khoản và lịch sử đơn hàng giúp tăng sự gắn kết của khách hàng.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33199" y="4568095"/>
            <a:ext cx="9306401" cy="1983091"/>
          </a:xfrm>
          <a:prstGeom prst="roundRect">
            <a:avLst>
              <a:gd name="adj" fmla="val 3016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78230" y="481312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Quản lý hiệu quả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1078230" y="5293543"/>
            <a:ext cx="8816340" cy="9189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Các tính năng quản lý sản phẩm và đơn hàng giúp chủ cửa hàng 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dễ </a:t>
            </a:r>
            <a:endParaRPr lang="en-US" sz="2400" smtClean="0">
              <a:solidFill>
                <a:srgbClr val="00002E"/>
              </a:solidFill>
              <a:latin typeface="Times New Roman" panose="02020603050405020304" pitchFamily="18" charset="0"/>
              <a:ea typeface="PT Sans" pitchFamily="34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dàng </a:t>
            </a: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vận hành.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5"/>
          <a:srcRect r="82539"/>
          <a:stretch/>
        </p:blipFill>
        <p:spPr>
          <a:xfrm>
            <a:off x="11691420" y="0"/>
            <a:ext cx="2938980" cy="8218153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833199" y="8099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7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Kết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 đạt được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833199" y="8099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7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Kết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quả đạt được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4568980" y="3329796"/>
            <a:ext cx="5492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u="sng" smtClean="0">
                <a:latin typeface="+mj-lt"/>
              </a:rPr>
              <a:t>Demo sản phẩm</a:t>
            </a:r>
            <a:endParaRPr lang="en-US" sz="5400" u="sng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407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336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3336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336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91922" y="4068128"/>
            <a:ext cx="312075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7200" b="1">
                <a:solidFill>
                  <a:srgbClr val="00002E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Thanks</a:t>
            </a:r>
            <a:endParaRPr lang="en-US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10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>
              <a:alpha val="75000"/>
            </a:schemeClr>
          </a:solidFill>
          <a:ln/>
        </p:spPr>
      </p:sp>
      <p:sp>
        <p:nvSpPr>
          <p:cNvPr id="7" name="Shape 3"/>
          <p:cNvSpPr/>
          <p:nvPr/>
        </p:nvSpPr>
        <p:spPr>
          <a:xfrm>
            <a:off x="6319599" y="637674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Picture 7"/>
          <p:cNvPicPr/>
          <p:nvPr/>
        </p:nvPicPr>
        <p:blipFill rotWithShape="1">
          <a:blip r:embed="rId4"/>
          <a:srcRect l="28862" t="55" r="29363" b="81786"/>
          <a:stretch/>
        </p:blipFill>
        <p:spPr bwMode="auto">
          <a:xfrm>
            <a:off x="7924800" y="0"/>
            <a:ext cx="6705600" cy="8306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1"/>
          <p:cNvSpPr/>
          <p:nvPr/>
        </p:nvSpPr>
        <p:spPr>
          <a:xfrm>
            <a:off x="166351" y="1127460"/>
            <a:ext cx="7758449" cy="2995966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>
              <a:lnSpc>
                <a:spcPts val="7545"/>
              </a:lnSpc>
            </a:pPr>
            <a:r>
              <a:rPr lang="vi-VN" sz="6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Đề tài:</a:t>
            </a:r>
            <a:r>
              <a:rPr lang="en-US" sz="60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Xây </a:t>
            </a:r>
            <a:r>
              <a:rPr lang="en-US" sz="60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dựng website bán trang sức </a:t>
            </a:r>
            <a:r>
              <a:rPr lang="en-US" sz="60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bằng </a:t>
            </a:r>
            <a:r>
              <a:rPr lang="en-US" sz="6000" b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MERN</a:t>
            </a:r>
            <a:endParaRPr lang="en-US" sz="6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2"/>
          <p:cNvSpPr/>
          <p:nvPr/>
        </p:nvSpPr>
        <p:spPr>
          <a:xfrm>
            <a:off x="110901" y="4589903"/>
            <a:ext cx="7477601" cy="1487399"/>
          </a:xfrm>
          <a:prstGeom prst="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/>
          <a:lstStyle/>
          <a:p>
            <a:pPr algn="just">
              <a:lnSpc>
                <a:spcPts val="2799"/>
              </a:lnSpc>
            </a:pPr>
            <a:r>
              <a:rPr lang="en-US" sz="2400" dirty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Đề tài này tập trung vào việc xây dựng một website bán trang sức với công nghệ ReactJs </a:t>
            </a:r>
            <a:r>
              <a:rPr lang="en-US" sz="240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và </a:t>
            </a:r>
            <a:r>
              <a:rPr lang="en-US" sz="2400" smtClean="0"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NodeJs c</a:t>
            </a:r>
            <a:r>
              <a:rPr lang="en-US" sz="2400" kern="0" spc="-35" smtClean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ung </a:t>
            </a:r>
            <a:r>
              <a:rPr lang="en-US" sz="2400" kern="0" spc="-35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cấp một nền tảng trực tuyến thuận tiện và hiện đại cho khách hàng mua sắm.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5080041" y="395736"/>
            <a:ext cx="47237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1.	Lý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do chọn đề tài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993140" y="3371401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143039" y="3413073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705509" y="3052199"/>
            <a:ext cx="2440900" cy="11071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Tăng trưởng ngành trang sức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705509" y="4271687"/>
            <a:ext cx="2440900" cy="35080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Ngành trang sức có tốc độ tăng trưởng nhanh, đặc biệt là ở thị trường châu Á. Đây là cơ hội để phát triển kinh doanh trong lĩnh vực này.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568981" y="338445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18880" y="342612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286222" y="3052199"/>
            <a:ext cx="2440900" cy="1167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Tính linh hoạt của ReactJS và NodeJS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286222" y="4306980"/>
            <a:ext cx="2440900" cy="2316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Các công nghệ này cho phép xây dựng nhanh, triển khai dễ dàng và nâng cấp linh hoạt.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9954167" y="332950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10104066" y="3371177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endParaRPr lang="en-US" sz="2624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10526382" y="3045543"/>
            <a:ext cx="2440900" cy="11515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Trải nghiệm người dùng tối ưu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10526382" y="4271687"/>
            <a:ext cx="2440900" cy="26425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Với ReactJS và NodeJS, chúng ta có thể tạo ra một website bán hàng trực tuyến thân thiện, dễ sử dụng và nhanh chóng.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10" y="1062619"/>
            <a:ext cx="1982924" cy="198292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184" y="1051818"/>
            <a:ext cx="1913467" cy="19134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8455" y="742922"/>
            <a:ext cx="2489200" cy="2489200"/>
          </a:xfrm>
          <a:prstGeom prst="rect">
            <a:avLst/>
          </a:prstGeom>
        </p:spPr>
      </p:pic>
      <p:pic>
        <p:nvPicPr>
          <p:cNvPr id="19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5080041" y="395736"/>
            <a:ext cx="472375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</a:t>
            </a: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Mục </a:t>
            </a: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tiêu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đề tài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320508" y="1818719"/>
            <a:ext cx="4696480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vi-VN" sz="2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Thân thiện với người dùng</a:t>
            </a:r>
            <a:endParaRPr lang="en-US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320508" y="2338639"/>
            <a:ext cx="8052630" cy="11301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vi-VN" sz="2400">
                <a:latin typeface="+mj-lt"/>
              </a:rPr>
              <a:t>Khách </a:t>
            </a:r>
            <a:r>
              <a:rPr lang="vi-VN" sz="2400" smtClean="0">
                <a:latin typeface="+mj-lt"/>
              </a:rPr>
              <a:t>hàng </a:t>
            </a:r>
            <a:r>
              <a:rPr lang="vi-VN" sz="2400">
                <a:latin typeface="+mj-lt"/>
              </a:rPr>
              <a:t>tìm kiếm </a:t>
            </a:r>
            <a:r>
              <a:rPr lang="vi-VN" sz="2400">
                <a:latin typeface="+mj-lt"/>
              </a:rPr>
              <a:t>dễ </a:t>
            </a:r>
            <a:r>
              <a:rPr lang="vi-VN" sz="2400" smtClean="0">
                <a:latin typeface="+mj-lt"/>
              </a:rPr>
              <a:t>dàng, mua hàng, theo dõi đơn hàng </a:t>
            </a:r>
            <a:r>
              <a:rPr lang="vi-VN" sz="2400">
                <a:latin typeface="+mj-lt"/>
              </a:rPr>
              <a:t>có thể tiến hành một cách nhanh chóng, tiện lợi, tiết kiệm thời gian, đáp ứng được nhu cầu thực tế cho khách hàng.</a:t>
            </a:r>
            <a:endParaRPr lang="en-US" sz="2400">
              <a:latin typeface="+mj-lt"/>
            </a:endParaRPr>
          </a:p>
          <a:p>
            <a:pPr lvl="0"/>
            <a:endParaRPr lang="en-US" sz="2400">
              <a:latin typeface="+mj-lt"/>
            </a:endParaRPr>
          </a:p>
        </p:txBody>
      </p:sp>
      <p:pic>
        <p:nvPicPr>
          <p:cNvPr id="19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5"/>
          <p:cNvSpPr/>
          <p:nvPr/>
        </p:nvSpPr>
        <p:spPr>
          <a:xfrm>
            <a:off x="6691517" y="3996827"/>
            <a:ext cx="4311542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vi-VN" sz="2800" b="1" smtClean="0">
                <a:solidFill>
                  <a:schemeClr val="accent1"/>
                </a:solidFill>
                <a:latin typeface="+mj-lt"/>
                <a:ea typeface="Nunito" pitchFamily="34" charset="-122"/>
                <a:cs typeface="Times New Roman" panose="02020603050405020304" pitchFamily="18" charset="0"/>
              </a:rPr>
              <a:t>Quản lý website </a:t>
            </a:r>
            <a:r>
              <a:rPr lang="vi-VN" sz="2800" b="1">
                <a:solidFill>
                  <a:schemeClr val="accent1"/>
                </a:solidFill>
                <a:latin typeface="+mj-lt"/>
              </a:rPr>
              <a:t>dễ dàng</a:t>
            </a:r>
            <a:endParaRPr lang="en-US" sz="2800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Text 6"/>
          <p:cNvSpPr/>
          <p:nvPr/>
        </p:nvSpPr>
        <p:spPr>
          <a:xfrm>
            <a:off x="6700335" y="4509292"/>
            <a:ext cx="7007170" cy="1114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vi-VN" sz="2400" smtClean="0">
                <a:latin typeface="+mj-lt"/>
              </a:rPr>
              <a:t>Các chức năng quản lý: đơn hàng, khách hàng, sản phẩm, loại sản phẩm, thống kê </a:t>
            </a:r>
            <a:endParaRPr lang="en-US" sz="2400">
              <a:latin typeface="+mj-lt"/>
            </a:endParaRPr>
          </a:p>
        </p:txBody>
      </p:sp>
      <p:sp>
        <p:nvSpPr>
          <p:cNvPr id="36" name="Text 5"/>
          <p:cNvSpPr/>
          <p:nvPr/>
        </p:nvSpPr>
        <p:spPr>
          <a:xfrm>
            <a:off x="2311690" y="5659936"/>
            <a:ext cx="4311542" cy="5273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4"/>
              </a:lnSpc>
            </a:pPr>
            <a:r>
              <a:rPr lang="vi-VN" sz="2800" b="1" smtClean="0">
                <a:solidFill>
                  <a:schemeClr val="accent1"/>
                </a:solidFill>
                <a:latin typeface="+mj-lt"/>
                <a:ea typeface="Nunito" pitchFamily="34" charset="-122"/>
                <a:cs typeface="Times New Roman" panose="02020603050405020304" pitchFamily="18" charset="0"/>
              </a:rPr>
              <a:t>Phát triển thương hiệu</a:t>
            </a:r>
            <a:endParaRPr lang="en-US" sz="2800" b="1" dirty="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" name="Text 6"/>
          <p:cNvSpPr/>
          <p:nvPr/>
        </p:nvSpPr>
        <p:spPr>
          <a:xfrm>
            <a:off x="2320508" y="6172401"/>
            <a:ext cx="7007170" cy="1114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lvl="0"/>
            <a:r>
              <a:rPr lang="vi-VN" sz="2400" smtClean="0">
                <a:latin typeface="+mj-lt"/>
              </a:rPr>
              <a:t>Nâng cao chất lượng, uy tín thương hiệu với khách hàng </a:t>
            </a:r>
            <a:endParaRPr lang="en-US" sz="240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1956742"/>
            <a:ext cx="1217779" cy="12177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222" y="3988686"/>
            <a:ext cx="1273834" cy="1273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58" y="5557790"/>
            <a:ext cx="1229221" cy="122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4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8" grpId="0" animBg="1"/>
      <p:bldP spid="29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295532" y="6078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Công </a:t>
            </a:r>
            <a:r>
              <a:rPr lang="en-US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nghệ 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sử </a:t>
            </a:r>
            <a:r>
              <a:rPr lang="en-US" sz="4800" b="1" dirty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dụng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769256" y="6714848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ReactJS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413712" y="6706699"/>
            <a:ext cx="277749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dirty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NodeJS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457" y="4374653"/>
            <a:ext cx="2880000" cy="2160000"/>
          </a:xfrm>
          <a:prstGeom prst="rect">
            <a:avLst/>
          </a:prstGeom>
        </p:spPr>
      </p:pic>
      <p:sp>
        <p:nvSpPr>
          <p:cNvPr id="24" name="Text 2"/>
          <p:cNvSpPr/>
          <p:nvPr/>
        </p:nvSpPr>
        <p:spPr>
          <a:xfrm>
            <a:off x="3668059" y="6706699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ExpressJS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"/>
          <p:cNvSpPr/>
          <p:nvPr/>
        </p:nvSpPr>
        <p:spPr>
          <a:xfrm>
            <a:off x="74858" y="6714848"/>
            <a:ext cx="3200400" cy="4734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MongoDB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4" name="Picture 20" descr="Sử dụng MongoDB như thế nào? Ưu nhược điểm khi sử dụ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92"/>
          <a:stretch/>
        </p:blipFill>
        <p:spPr bwMode="auto">
          <a:xfrm>
            <a:off x="86500" y="4374653"/>
            <a:ext cx="3191934" cy="17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AutoShape 26" descr="About Express.js. Express.js is a Web server framework… | by Rahul Fernando  | Mediu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4" name="Picture 30" descr="Reactjs logo - Social media &amp; Logos Ic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525" y="4616928"/>
            <a:ext cx="3433863" cy="17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ntroduction To Express Framework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4"/>
          <a:stretch/>
        </p:blipFill>
        <p:spPr bwMode="auto">
          <a:xfrm>
            <a:off x="3252892" y="4374653"/>
            <a:ext cx="4030734" cy="204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What Is the MERN Stack? Introduction and How it Works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6" b="25919"/>
          <a:stretch/>
        </p:blipFill>
        <p:spPr bwMode="auto">
          <a:xfrm>
            <a:off x="3683492" y="1683201"/>
            <a:ext cx="6400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 flipH="1">
            <a:off x="2235200" y="3539067"/>
            <a:ext cx="2072617" cy="152400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54600" y="3703761"/>
            <a:ext cx="762110" cy="152935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01453" y="3609974"/>
            <a:ext cx="785195" cy="13006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110346" y="3609974"/>
            <a:ext cx="2749312" cy="1453093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4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3828930" y="446894"/>
            <a:ext cx="71723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4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Phân tích thiết kế hệ thống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348389" y="4628555"/>
            <a:ext cx="9933503" cy="27742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8" name="Shape 4"/>
          <p:cNvSpPr/>
          <p:nvPr/>
        </p:nvSpPr>
        <p:spPr>
          <a:xfrm>
            <a:off x="4762321" y="3850958"/>
            <a:ext cx="27742" cy="777597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9" name="Shape 5"/>
          <p:cNvSpPr/>
          <p:nvPr/>
        </p:nvSpPr>
        <p:spPr>
          <a:xfrm>
            <a:off x="4526280" y="437864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676180" y="442031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387447" y="24374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2D4DF2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Phân tích yêu cầu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2570559" y="2917865"/>
            <a:ext cx="4411266" cy="1238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Xác định các tính năng và yêu cầu chính của website bán trang sức.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301210" y="4628555"/>
            <a:ext cx="27742" cy="777597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169" y="437864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15068" y="442031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6026348" y="63887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015F98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Thiết kế giao diện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209460" y="6869205"/>
            <a:ext cx="4411266" cy="1150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Tập trung vào trải nghiệm người dùng, sử dụng các thành phần ReactJS.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4"/>
          <p:cNvSpPr/>
          <p:nvPr/>
        </p:nvSpPr>
        <p:spPr>
          <a:xfrm flipH="1">
            <a:off x="9867840" y="4156354"/>
            <a:ext cx="45719" cy="472201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9" name="Shape 15"/>
          <p:cNvSpPr/>
          <p:nvPr/>
        </p:nvSpPr>
        <p:spPr>
          <a:xfrm>
            <a:off x="9604058" y="437864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9753957" y="4420314"/>
            <a:ext cx="20002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4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8465225" y="24374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734"/>
              </a:lnSpc>
            </a:pPr>
            <a:r>
              <a:rPr lang="en-US" sz="2800" b="1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Thiết kế cơ sở dữ </a:t>
            </a:r>
            <a:r>
              <a:rPr lang="en-US" sz="2800" b="1" smtClean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liệu và xây </a:t>
            </a:r>
            <a:r>
              <a:rPr lang="en-US" sz="2800" b="1" dirty="0">
                <a:solidFill>
                  <a:srgbClr val="AD1F96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dựng API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7415092" y="2917865"/>
            <a:ext cx="5136330" cy="12384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2799"/>
              </a:lnSpc>
            </a:pPr>
            <a:r>
              <a:rPr lang="vi-VN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Thiết kế cơ sở dữ </a:t>
            </a:r>
            <a:r>
              <a:rPr lang="vi-VN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liệu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 và </a:t>
            </a:r>
            <a:r>
              <a:rPr lang="en-US" sz="240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p</a:t>
            </a:r>
            <a:r>
              <a:rPr lang="en-US" sz="2400" smtClean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hát </a:t>
            </a:r>
            <a:r>
              <a:rPr lang="en-US" sz="2400" dirty="0">
                <a:solidFill>
                  <a:srgbClr val="00002E"/>
                </a:solidFill>
                <a:latin typeface="Times New Roman" panose="02020603050405020304" pitchFamily="18" charset="0"/>
                <a:ea typeface="PT Sans" pitchFamily="34" charset="-122"/>
                <a:cs typeface="Times New Roman" panose="02020603050405020304" pitchFamily="18" charset="0"/>
              </a:rPr>
              <a:t>triển API để quản lý các chức năng như quản lý sản phẩm, đơn hàng, khách hàng.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524" y="1568352"/>
            <a:ext cx="877312" cy="8773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537" y="5350009"/>
            <a:ext cx="1014830" cy="10148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255" y="1082744"/>
            <a:ext cx="1721404" cy="1721404"/>
          </a:xfrm>
          <a:prstGeom prst="rect">
            <a:avLst/>
          </a:prstGeom>
        </p:spPr>
      </p:pic>
      <p:pic>
        <p:nvPicPr>
          <p:cNvPr id="23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4070390" y="637699"/>
            <a:ext cx="71723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4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.1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Phân tích </a:t>
            </a: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yêu cầu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5963" y="4613571"/>
            <a:ext cx="48397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 với khách hàng: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ác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như đăng nhập, đăng ký, tìm kiếm sản phẩm, đặt hàng, quản lý thông tin cá nhân, theo dõi trạng thái đơn hàng, …</a:t>
            </a:r>
          </a:p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8907" y="4545840"/>
            <a:ext cx="50425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Đối với quản trị viên: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quản trị như quản lý danh mục, sản phẩm, đơn hàng, khách hàng, kho, thống kê doanh số</a:t>
            </a:r>
          </a:p>
          <a:p>
            <a:endParaRPr 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"/>
          <p:cNvSpPr/>
          <p:nvPr/>
        </p:nvSpPr>
        <p:spPr>
          <a:xfrm>
            <a:off x="636628" y="1621490"/>
            <a:ext cx="52223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Y</a:t>
            </a:r>
            <a:r>
              <a:rPr lang="vi-VN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êu cầu</a:t>
            </a: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chức năng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57" y="2315863"/>
            <a:ext cx="2196923" cy="219692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848" y="2315863"/>
            <a:ext cx="2319867" cy="2319867"/>
          </a:xfrm>
          <a:prstGeom prst="rect">
            <a:avLst/>
          </a:prstGeom>
        </p:spPr>
      </p:pic>
      <p:pic>
        <p:nvPicPr>
          <p:cNvPr id="8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25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4070390" y="637699"/>
            <a:ext cx="71723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4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.1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Phân tích </a:t>
            </a: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yêu cầu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50510" y="2653220"/>
            <a:ext cx="483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đẹp mắt, dễ sử dụng, thân thiện với người </a:t>
            </a: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"/>
          <p:cNvSpPr/>
          <p:nvPr/>
        </p:nvSpPr>
        <p:spPr>
          <a:xfrm>
            <a:off x="636628" y="1621490"/>
            <a:ext cx="522230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Y</a:t>
            </a:r>
            <a:r>
              <a:rPr lang="vi-VN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êu cầu</a:t>
            </a:r>
            <a:r>
              <a:rPr lang="en-US" sz="3200" b="1" smtClean="0"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 phi chức năng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376" y="4241916"/>
            <a:ext cx="483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Tốc độ truy cập nhanh chóng, ổn định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03709" y="2653220"/>
            <a:ext cx="4839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Dễ dàng bảo trì, nâng cấp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03709" y="4079058"/>
            <a:ext cx="4839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An toàn bảo mật</a:t>
            </a:r>
          </a:p>
          <a:p>
            <a:pPr lvl="0"/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50510" y="5899926"/>
            <a:ext cx="48397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Tương thích với nhiều thiết bị (máy tính, điện thoại, máy tính bảng)</a:t>
            </a:r>
          </a:p>
          <a:p>
            <a:pPr lvl="0"/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5" y="3956148"/>
            <a:ext cx="1341085" cy="13410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16" y="5649941"/>
            <a:ext cx="1309659" cy="1309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333" y="2318249"/>
            <a:ext cx="1289078" cy="12890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286" y="3956148"/>
            <a:ext cx="1191125" cy="1191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330" y="2253582"/>
            <a:ext cx="1500040" cy="1500040"/>
          </a:xfrm>
          <a:prstGeom prst="rect">
            <a:avLst/>
          </a:prstGeom>
        </p:spPr>
      </p:pic>
      <p:pic>
        <p:nvPicPr>
          <p:cNvPr id="16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86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4070390" y="450323"/>
            <a:ext cx="717232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4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.2</a:t>
            </a:r>
            <a:r>
              <a:rPr lang="en-US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	</a:t>
            </a:r>
            <a:r>
              <a:rPr lang="vi-VN" sz="4800" b="1" smtClean="0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Thiết </a:t>
            </a:r>
            <a:r>
              <a:rPr lang="vi-VN" sz="4800" b="1">
                <a:solidFill>
                  <a:schemeClr val="accent1"/>
                </a:solidFill>
                <a:latin typeface="Times New Roman" panose="02020603050405020304" pitchFamily="18" charset="0"/>
                <a:ea typeface="Nunito" pitchFamily="34" charset="-122"/>
                <a:cs typeface="Times New Roman" panose="02020603050405020304" pitchFamily="18" charset="0"/>
              </a:rPr>
              <a:t>kế cơ sở dữ liệu</a:t>
            </a:r>
            <a:endParaRPr lang="en-US" sz="4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12" y="1305939"/>
            <a:ext cx="8250203" cy="6422313"/>
          </a:xfrm>
          <a:prstGeom prst="rect">
            <a:avLst/>
          </a:prstGeom>
        </p:spPr>
      </p:pic>
      <p:pic>
        <p:nvPicPr>
          <p:cNvPr id="4" name="Picture 2" descr="Tải mẫu logo đại học Công Nghiệp Hà Nội (HaUI) file vector AI, EPS, JPEG,  PNG, 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" y="151041"/>
            <a:ext cx="646469" cy="64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125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726</Words>
  <Application>Microsoft Office PowerPoint</Application>
  <PresentationFormat>Custom</PresentationFormat>
  <Paragraphs>93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Inter</vt:lpstr>
      <vt:lpstr>Nunito</vt:lpstr>
      <vt:lpstr>PT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Administrator</cp:lastModifiedBy>
  <cp:revision>41</cp:revision>
  <dcterms:created xsi:type="dcterms:W3CDTF">2024-05-24T14:05:32Z</dcterms:created>
  <dcterms:modified xsi:type="dcterms:W3CDTF">2024-05-26T15:42:42Z</dcterms:modified>
</cp:coreProperties>
</file>